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6858000" cx="12192000"/>
  <p:notesSz cx="6858000" cy="9144000"/>
  <p:embeddedFontLst>
    <p:embeddedFont>
      <p:font typeface="Play"/>
      <p:regular r:id="rId52"/>
      <p:bold r:id="rId53"/>
    </p:embeddedFont>
    <p:embeddedFont>
      <p:font typeface="Proxima Nova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Play-bold.fntdata"/><Relationship Id="rId52" Type="http://schemas.openxmlformats.org/officeDocument/2006/relationships/font" Target="fonts/Play-regular.fntdata"/><Relationship Id="rId11" Type="http://schemas.openxmlformats.org/officeDocument/2006/relationships/slide" Target="slides/slide7.xml"/><Relationship Id="rId55" Type="http://schemas.openxmlformats.org/officeDocument/2006/relationships/font" Target="fonts/ProximaNova-bold.fntdata"/><Relationship Id="rId10" Type="http://schemas.openxmlformats.org/officeDocument/2006/relationships/slide" Target="slides/slide6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9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8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10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0" name="Google Shape;650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5" name="Google Shape;685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5" name="Google Shape;705;p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1" name="Google Shape;731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" name="Google Shape;739;p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0" name="Google Shape;760;p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тавьте отзыв!">
  <p:cSld name="3_Слайд №2.2 Разворот слева">
    <p:bg>
      <p:bgPr>
        <a:solidFill>
          <a:srgbClr val="F5F6F6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8" name="Google Shape;108;p1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09" name="Google Shape;109;p1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0" name="Google Shape;110;p1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" name="Google Shape;112;p14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7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8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5" name="Google Shape;135;p18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7" name="Google Shape;167;p2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68" name="Google Shape;168;p2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69" name="Google Shape;169;p2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1" name="Google Shape;171;p24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 rotWithShape="1">
          <a:blip r:embed="rId2">
            <a:alphaModFix/>
          </a:blip>
          <a:srcRect b="18805" l="34450" r="15832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8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2">
            <a:alphaModFix/>
          </a:blip>
          <a:srcRect b="18805" l="34450" r="15832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9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30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метиться на портале">
  <p:cSld name="Слайд №1.1 Стандартны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/>
          <p:nvPr>
            <p:ph idx="2" type="pic"/>
          </p:nvPr>
        </p:nvSpPr>
        <p:spPr>
          <a:xfrm>
            <a:off x="0" y="0"/>
            <a:ext cx="359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68" name="Google Shape;6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994" y="1271765"/>
            <a:ext cx="6837006" cy="59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39" y="1659639"/>
            <a:ext cx="6000900" cy="34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31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1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3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3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3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3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3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3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3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3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3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3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3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3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34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34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4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4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34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4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4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4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34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34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4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4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35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4" name="Google Shape;28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36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86" name="Google Shape;28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37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94" name="Google Shape;29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38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39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6" name="Google Shape;306;p39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307" name="Google Shape;307;p39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39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10" name="Google Shape;310;p39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311" name="Google Shape;311;p39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2" name="Google Shape;312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" name="Google Shape;313;p39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40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0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40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22" name="Google Shape;3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1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1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0" name="Google Shape;33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33" name="Google Shape;33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9" name="Google Shape;339;p43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3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44" name="Google Shape;344;p44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4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4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5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5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5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5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5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5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5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45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45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5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45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45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5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5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45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45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4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5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7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s://dev.vk.com/ru" TargetMode="External"/><Relationship Id="rId5" Type="http://schemas.openxmlformats.org/officeDocument/2006/relationships/hyperlink" Target="https://id.vk.com/about" TargetMode="External"/><Relationship Id="rId6" Type="http://schemas.openxmlformats.org/officeDocument/2006/relationships/hyperlink" Target="https://github.com/VKCOM/vkid-android-sdk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hyperlink" Target="https://docs.google.com/document/d/1RZXWhlh5KZZ2RPpY-hyFVFCx5Fn8EmxN0GaLoCPG9CU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public-apis/public-apis" TargetMode="External"/><Relationship Id="rId4" Type="http://schemas.openxmlformats.org/officeDocument/2006/relationships/hyperlink" Target="https://rapidapi.com/collection/list-of-free-api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4brain.ru/tvorcheskoe-myshlenie/teorii-kreativnosti.php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bit.do/fJTRy" TargetMode="External"/><Relationship Id="rId4" Type="http://schemas.openxmlformats.org/officeDocument/2006/relationships/image" Target="../media/image2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658818" y="3639100"/>
            <a:ext cx="3856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Как обычно - правила и советы</a:t>
            </a:r>
            <a:endParaRPr/>
          </a:p>
        </p:txBody>
      </p:sp>
      <p:sp>
        <p:nvSpPr>
          <p:cNvPr id="372" name="Google Shape;372;p46"/>
          <p:cNvSpPr txBox="1"/>
          <p:nvPr>
            <p:ph type="title"/>
          </p:nvPr>
        </p:nvSpPr>
        <p:spPr>
          <a:xfrm>
            <a:off x="622300" y="699321"/>
            <a:ext cx="10220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Введение и командный проект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5" name="Google Shape;455;p55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Рубежный контроль</a:t>
            </a:r>
            <a:endParaRPr sz="3000"/>
          </a:p>
        </p:txBody>
      </p:sp>
      <p:sp>
        <p:nvSpPr>
          <p:cNvPr id="456" name="Google Shape;456;p55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Как стендап, но только с преподавателями:)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Оценку получает команда! Мы рассчитываем что вся команда будет на созвоне.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Мы будем глядеть на готовность проекта, на прогресс команды (сделанные фичи), как команда решает проблемы.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Даты проведения: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25.02.2025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25.03.2025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22.04.2025</a:t>
            </a:r>
            <a:endParaRPr b="1"/>
          </a:p>
        </p:txBody>
      </p:sp>
      <p:pic>
        <p:nvPicPr>
          <p:cNvPr id="457" name="Google Shape;457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63" r="6664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58" name="Google Shape;458;p55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35" r="6625" t="0"/>
          <a:stretch/>
        </p:blipFill>
        <p:spPr>
          <a:xfrm>
            <a:off x="6096000" y="692151"/>
            <a:ext cx="5437189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66" name="Google Shape;466;p56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67" name="Google Shape;467;p56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Защита проекта</a:t>
            </a:r>
            <a:endParaRPr/>
          </a:p>
        </p:txBody>
      </p:sp>
      <p:sp>
        <p:nvSpPr>
          <p:cNvPr id="468" name="Google Shape;468;p56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Финиш.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В отличии от предыдущих зачетов, здесь наиболее интересен будет питч (презентация) проекта.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Основная задача будет - продать проект. Презентовать его так, чтобы было понятно что идея актуальная, реализация непростая, но у вас все под контролем и вы знаете как его довести до релиза.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Для оценки будет приглашенное жюри, перед которыми надо будет провести питч и ответить на вопросы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Дата - </a:t>
            </a:r>
            <a:r>
              <a:rPr b="1" lang="ru-RU"/>
              <a:t>30</a:t>
            </a:r>
            <a:r>
              <a:rPr b="1" lang="ru-RU"/>
              <a:t>.05.2025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432" r="13440" t="0"/>
          <a:stretch/>
        </p:blipFill>
        <p:spPr>
          <a:xfrm>
            <a:off x="6096000" y="692151"/>
            <a:ext cx="5437200" cy="41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75" name="Google Shape;475;p57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https://dev.vk.com/ru</a:t>
            </a:r>
            <a:endParaRPr/>
          </a:p>
        </p:txBody>
      </p:sp>
      <p:sp>
        <p:nvSpPr>
          <p:cNvPr id="476" name="Google Shape;476;p57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Немного пиара</a:t>
            </a:r>
            <a:endParaRPr/>
          </a:p>
        </p:txBody>
      </p:sp>
      <p:sp>
        <p:nvSpPr>
          <p:cNvPr id="478" name="Google Shape;478;p57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За использование сервисов в вашем проекте на защите мы будем добавлять баллы.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Если вы в свое приложение будете встраивать авторизацию, то обратите внимание на - авторизационный SDK: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 u="sng">
                <a:solidFill>
                  <a:schemeClr val="hlink"/>
                </a:solidFill>
                <a:hlinkClick r:id="rId5"/>
              </a:rPr>
              <a:t>https://id.vk.com/about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u="sng">
                <a:solidFill>
                  <a:schemeClr val="hlink"/>
                </a:solidFill>
                <a:hlinkClick r:id="rId6"/>
              </a:rPr>
              <a:t>https://github.com/VKCOM/vkid-android-sdk/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Сама авторизацию откроет вам возможности для использования фишек ВКонтакте.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Да и поддержку будет получить проще от самих разработчиков.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8"/>
          <p:cNvSpPr txBox="1"/>
          <p:nvPr>
            <p:ph type="title"/>
          </p:nvPr>
        </p:nvSpPr>
        <p:spPr>
          <a:xfrm>
            <a:off x="1999417" y="20578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На РК1 нужно подготовить ТЗ и репозиторий</a:t>
            </a:r>
            <a:endParaRPr/>
          </a:p>
        </p:txBody>
      </p:sp>
      <p:sp>
        <p:nvSpPr>
          <p:cNvPr id="485" name="Google Shape;485;p58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Пример технического задания</a:t>
            </a:r>
            <a:endParaRPr/>
          </a:p>
        </p:txBody>
      </p:sp>
      <p:sp>
        <p:nvSpPr>
          <p:cNvPr id="492" name="Google Shape;492;p59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Техническое задание</a:t>
            </a:r>
            <a:endParaRPr sz="3000"/>
          </a:p>
        </p:txBody>
      </p:sp>
      <p:sp>
        <p:nvSpPr>
          <p:cNvPr id="493" name="Google Shape;493;p59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Техническое задание должно вам помочь с распределением работ.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Основные вопросы, на которое должно ответить ТЗ: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Состав команды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Идея проекта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Целевая аудитория (для кого актуально)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Карта экранов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Список фич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Майлстоуны проекта (на каком этапе, какие будут делаться фичи)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Форма - свободная, оформлять по ГОСТ-у не требуется:)</a:t>
            </a:r>
            <a:endParaRPr/>
          </a:p>
        </p:txBody>
      </p:sp>
      <p:pic>
        <p:nvPicPr>
          <p:cNvPr id="494" name="Google Shape;494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63" r="6664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95" name="Google Shape;495;p59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https://docs.google.com/document/d/1RZXWhlh5KZZ2RPpY-hyFVFCx5Fn8EmxN0GaLoCPG9CU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0"/>
          <p:cNvSpPr txBox="1"/>
          <p:nvPr>
            <p:ph type="title"/>
          </p:nvPr>
        </p:nvSpPr>
        <p:spPr>
          <a:xfrm>
            <a:off x="1999417" y="20578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Какие-то дополнительные активности?</a:t>
            </a:r>
            <a:endParaRPr/>
          </a:p>
        </p:txBody>
      </p:sp>
      <p:sp>
        <p:nvSpPr>
          <p:cNvPr id="502" name="Google Shape;502;p60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1"/>
          <p:cNvSpPr txBox="1"/>
          <p:nvPr>
            <p:ph type="title"/>
          </p:nvPr>
        </p:nvSpPr>
        <p:spPr>
          <a:xfrm>
            <a:off x="6870175" y="692150"/>
            <a:ext cx="4803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Предлагайте, будем смотреть по ситуации</a:t>
            </a:r>
            <a:endParaRPr/>
          </a:p>
        </p:txBody>
      </p:sp>
      <p:pic>
        <p:nvPicPr>
          <p:cNvPr id="509" name="Google Shape;509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283" r="29049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10" name="Google Shape;510;p61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Оффлайн встречи возможны.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Будут проведены: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Хакатон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Предзащита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Но мы готовы к предложениям, например: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Провести дополнительный хакатон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Провести дополнительные лекции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Будет такое условие - идею должны поддержать большинство студентов.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2"/>
          <p:cNvPicPr preferRelativeResize="0"/>
          <p:nvPr/>
        </p:nvPicPr>
        <p:blipFill rotWithShape="1">
          <a:blip r:embed="rId3">
            <a:alphaModFix/>
          </a:blip>
          <a:srcRect b="9244" l="0" r="3109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2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2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2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2"/>
          <p:cNvSpPr txBox="1"/>
          <p:nvPr>
            <p:ph type="title"/>
          </p:nvPr>
        </p:nvSpPr>
        <p:spPr>
          <a:xfrm>
            <a:off x="603171" y="1119966"/>
            <a:ext cx="8439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Команда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Требования</a:t>
            </a:r>
            <a:endParaRPr/>
          </a:p>
        </p:txBody>
      </p:sp>
      <p:sp>
        <p:nvSpPr>
          <p:cNvPr id="528" name="Google Shape;528;p63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Большинство команд будут состоять из 4-5 человек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За командой закрепляется ментор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Нет, ментор не пишет за вас код:)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Задача ментора - помочь преодолеть трудности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Могут помочь организовать процесс или команду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Подскажут про инструменты и фреймворки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Команда отчитывается о проделанной работе на рубежных контролях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Команда презентует свой проект на защите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Каждый участник команды должен знать проект, а не только свои фичи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Команда получает оценки только за разработку под Android (например, разработка серверной части на оценку не влияет)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4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35" name="Google Shape;535;p6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Команда нормального человека</a:t>
            </a:r>
            <a:endParaRPr/>
          </a:p>
        </p:txBody>
      </p:sp>
      <p:pic>
        <p:nvPicPr>
          <p:cNvPr id="536" name="Google Shape;53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7775" y="1612432"/>
            <a:ext cx="4616449" cy="411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31203" l="72252" r="95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6458200" y="692151"/>
            <a:ext cx="50751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Что было?</a:t>
            </a:r>
            <a:endParaRPr sz="18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Что предстоит</a:t>
            </a:r>
            <a:endParaRPr sz="18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Команда</a:t>
            </a:r>
            <a:endParaRPr sz="18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Проект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Немного практики</a:t>
            </a:r>
            <a:endParaRPr sz="1800"/>
          </a:p>
          <a:p>
            <a:pPr indent="-141286" lvl="1" marL="255586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379" name="Google Shape;379;p47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Содержание занятия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Реальная команда - роли и мультиклассы</a:t>
            </a:r>
            <a:endParaRPr/>
          </a:p>
        </p:txBody>
      </p:sp>
      <p:pic>
        <p:nvPicPr>
          <p:cNvPr id="543" name="Google Shape;54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150" y="1828870"/>
            <a:ext cx="5376650" cy="381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9000" y="1828882"/>
            <a:ext cx="4876800" cy="400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Создайте чатик команды + ментор, чтобы было удобно обсуждать задачи и проблемы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Старайтесь вести доску с задачами (trello, jira, git-issues, или подобное)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Уделяйте время проекту каждую неделю, в течении курса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Не зарывайтесь в проблемы - есть менторы, преподаватели, более опытные студенты, которые смогут посоветовать готовые решения или поделиться рабочими идеями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Используйте git-flow подход в разработке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Для каждой фичи создавайте отдельную ветку, которую надо будет вливать в разработческую ветку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Вливайте изменения при помощи пул-реквестов, чтобы ваши изменения мог посмотреть другой человек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51" name="Google Shape;551;p6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Процессы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7"/>
          <p:cNvPicPr preferRelativeResize="0"/>
          <p:nvPr/>
        </p:nvPicPr>
        <p:blipFill rotWithShape="1">
          <a:blip r:embed="rId3">
            <a:alphaModFix/>
          </a:blip>
          <a:srcRect b="26086" l="20473" r="9292" t="2608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7"/>
          <p:cNvSpPr txBox="1"/>
          <p:nvPr>
            <p:ph type="title"/>
          </p:nvPr>
        </p:nvSpPr>
        <p:spPr>
          <a:xfrm>
            <a:off x="603172" y="1119966"/>
            <a:ext cx="4621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Проект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8" name="Google Shape;558;p67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7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7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7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7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7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3A3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68"/>
          <p:cNvSpPr txBox="1"/>
          <p:nvPr>
            <p:ph type="title"/>
          </p:nvPr>
        </p:nvSpPr>
        <p:spPr>
          <a:xfrm>
            <a:off x="1999417" y="2057855"/>
            <a:ext cx="8193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С чего начать? Как это должно работать?</a:t>
            </a:r>
            <a:endParaRPr/>
          </a:p>
        </p:txBody>
      </p:sp>
      <p:sp>
        <p:nvSpPr>
          <p:cNvPr id="570" name="Google Shape;570;p68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9"/>
          <p:cNvSpPr txBox="1"/>
          <p:nvPr>
            <p:ph type="title"/>
          </p:nvPr>
        </p:nvSpPr>
        <p:spPr>
          <a:xfrm>
            <a:off x="677325" y="692150"/>
            <a:ext cx="108558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Давайте начнем с минимальных требований и ограничений</a:t>
            </a:r>
            <a:endParaRPr/>
          </a:p>
        </p:txBody>
      </p:sp>
      <p:pic>
        <p:nvPicPr>
          <p:cNvPr id="577" name="Google Shape;57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363" y="1773250"/>
            <a:ext cx="10201275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Польза ограничений</a:t>
            </a:r>
            <a:endParaRPr/>
          </a:p>
        </p:txBody>
      </p:sp>
      <p:pic>
        <p:nvPicPr>
          <p:cNvPr id="584" name="Google Shape;58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1411925"/>
            <a:ext cx="1028700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Начните реализовывать свою мечту</a:t>
            </a:r>
            <a:endParaRPr/>
          </a:p>
        </p:txBody>
      </p:sp>
      <p:pic>
        <p:nvPicPr>
          <p:cNvPr id="591" name="Google Shape;59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1950" y="1336250"/>
            <a:ext cx="6214822" cy="55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Или, решите “боли” пользователя</a:t>
            </a:r>
            <a:endParaRPr/>
          </a:p>
        </p:txBody>
      </p:sp>
      <p:pic>
        <p:nvPicPr>
          <p:cNvPr descr="Гарольд, скрывающий боль" id="598" name="Google Shape;598;p72"/>
          <p:cNvPicPr preferRelativeResize="0"/>
          <p:nvPr/>
        </p:nvPicPr>
        <p:blipFill rotWithShape="1">
          <a:blip r:embed="rId3">
            <a:alphaModFix/>
          </a:blip>
          <a:srcRect b="23755" l="46979" r="12162" t="829"/>
          <a:stretch/>
        </p:blipFill>
        <p:spPr>
          <a:xfrm>
            <a:off x="677325" y="1773250"/>
            <a:ext cx="4981166" cy="459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425" y="2692225"/>
            <a:ext cx="7697599" cy="2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/>
              <a:t>Можно глянуть на готовые сервисы: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https://rapidapi.com/collection/list-of-free-apis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/>
              <a:t>И сделать приложение на основе их API. Или придумать приложение, которое в своей работе использует комбинацию готовых сервисов*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/>
              <a:t>* Как пример, когда-то была одна команда студентов, которая использовала API Spotify для проигрывания музыки, нашла сервис с текстами песен и использовала сервис-переводчик для перевода текста на другие языки.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06" name="Google Shape;606;p7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Посмотрите на готовые идеи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4"/>
          <p:cNvSpPr/>
          <p:nvPr/>
        </p:nvSpPr>
        <p:spPr>
          <a:xfrm>
            <a:off x="1115884" y="-247678"/>
            <a:ext cx="9964104" cy="7351143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4"/>
          <p:cNvSpPr txBox="1"/>
          <p:nvPr>
            <p:ph type="title"/>
          </p:nvPr>
        </p:nvSpPr>
        <p:spPr>
          <a:xfrm>
            <a:off x="1557273" y="1682649"/>
            <a:ext cx="90774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Есть ли методы создания совершенно новых идей?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3" name="Google Shape;613;p74"/>
          <p:cNvSpPr txBox="1"/>
          <p:nvPr/>
        </p:nvSpPr>
        <p:spPr>
          <a:xfrm>
            <a:off x="3670381" y="4647710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7219200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Не забудьте отметиться!</a:t>
            </a:r>
            <a:endParaRPr/>
          </a:p>
        </p:txBody>
      </p:sp>
      <p:sp>
        <p:nvSpPr>
          <p:cNvPr id="386" name="Google Shape;386;p48"/>
          <p:cNvSpPr txBox="1"/>
          <p:nvPr>
            <p:ph idx="1" type="body"/>
          </p:nvPr>
        </p:nvSpPr>
        <p:spPr>
          <a:xfrm>
            <a:off x="7225800" y="1905525"/>
            <a:ext cx="46497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5"/>
          <p:cNvSpPr txBox="1"/>
          <p:nvPr>
            <p:ph type="title"/>
          </p:nvPr>
        </p:nvSpPr>
        <p:spPr>
          <a:xfrm>
            <a:off x="1999342" y="1600352"/>
            <a:ext cx="81933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ru-RU"/>
              <a:t>Если найдете ответ, то поделитесь со всеми… или напишите в личку:)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Я знаю лишь про…</a:t>
            </a:r>
            <a:endParaRPr/>
          </a:p>
        </p:txBody>
      </p:sp>
      <p:sp>
        <p:nvSpPr>
          <p:cNvPr id="626" name="Google Shape;626;p76"/>
          <p:cNvSpPr txBox="1"/>
          <p:nvPr>
            <p:ph idx="1" type="body"/>
          </p:nvPr>
        </p:nvSpPr>
        <p:spPr>
          <a:xfrm>
            <a:off x="658825" y="1773248"/>
            <a:ext cx="10874400" cy="3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/>
              <a:t>В предыдущих слайдах рассказал лишь про те вещи, которые как-то помогли мне и другим людям.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/>
              <a:t>Сейчас заметно, что есть попытки адаптировать ТРИЗ для творческой сферы.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/>
              <a:t>И если покопаться в истории того, как психологи пробовали изучать “креативность”, то можно найти: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Теория Грэхема Уоллеса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Ментальные карты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Метод шести шляп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SCAMPER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Метод Делфи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.. множество менее известных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/>
              <a:t>Примерный список можно глянуть по ссылке - </a:t>
            </a:r>
            <a:r>
              <a:rPr lang="ru-RU" sz="1400" u="sng">
                <a:solidFill>
                  <a:schemeClr val="hlink"/>
                </a:solidFill>
                <a:hlinkClick r:id="rId3"/>
              </a:rPr>
              <a:t>https://4brain.ru/tvorcheskoe-myshlenie/teorii-kreativnosti.php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7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(прогрессивный jpg)</a:t>
            </a:r>
            <a:endParaRPr/>
          </a:p>
        </p:txBody>
      </p:sp>
      <p:sp>
        <p:nvSpPr>
          <p:cNvPr id="633" name="Google Shape;633;p77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Разработка через MVP</a:t>
            </a:r>
            <a:endParaRPr/>
          </a:p>
        </p:txBody>
      </p:sp>
      <p:sp>
        <p:nvSpPr>
          <p:cNvPr id="634" name="Google Shape;634;p77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rPr lang="ru-RU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https://bit.do/fJTRy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35" name="Google Shape;635;p77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Все сразу сделать невозможно. Итеративный подход - это лучший способ для доведения дела до конца, т.к. на каждом шаге вы будете получать результат. И возможно, полученный результат будет корректировать ваше виденье.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Сформулируйте вашу идею целиком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Разбейте ее на блоки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Сначала делайте основные блоки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Приоритет отдавайте блокам, реализация которых выглядит проще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Повторить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Выглядит так, что точка останова не будет достигнута, но главное - у вас всегда будет готовый прототип.</a:t>
            </a:r>
            <a:endParaRPr/>
          </a:p>
        </p:txBody>
      </p:sp>
      <p:pic>
        <p:nvPicPr>
          <p:cNvPr id="636" name="Google Shape;636;p77"/>
          <p:cNvPicPr preferRelativeResize="0"/>
          <p:nvPr/>
        </p:nvPicPr>
        <p:blipFill rotWithShape="1">
          <a:blip r:embed="rId4">
            <a:alphaModFix/>
          </a:blip>
          <a:srcRect b="0" l="0" r="0" t="11496"/>
          <a:stretch/>
        </p:blipFill>
        <p:spPr>
          <a:xfrm>
            <a:off x="6165425" y="692150"/>
            <a:ext cx="5310949" cy="42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Планирование</a:t>
            </a:r>
            <a:endParaRPr/>
          </a:p>
        </p:txBody>
      </p:sp>
      <p:sp>
        <p:nvSpPr>
          <p:cNvPr id="643" name="Google Shape;643;p78"/>
          <p:cNvSpPr txBox="1"/>
          <p:nvPr/>
        </p:nvSpPr>
        <p:spPr>
          <a:xfrm>
            <a:off x="982575" y="1978550"/>
            <a:ext cx="9726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Ожидание (waterfall)</a:t>
            </a:r>
            <a:endParaRPr b="0" i="0" sz="20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4" name="Google Shape;644;p78"/>
          <p:cNvPicPr preferRelativeResize="0"/>
          <p:nvPr/>
        </p:nvPicPr>
        <p:blipFill rotWithShape="1">
          <a:blip r:embed="rId3">
            <a:alphaModFix/>
          </a:blip>
          <a:srcRect b="13169" l="0" r="0" t="18658"/>
          <a:stretch/>
        </p:blipFill>
        <p:spPr>
          <a:xfrm>
            <a:off x="982575" y="2367650"/>
            <a:ext cx="10871202" cy="1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575" y="4510685"/>
            <a:ext cx="11023598" cy="130555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8"/>
          <p:cNvSpPr txBox="1"/>
          <p:nvPr/>
        </p:nvSpPr>
        <p:spPr>
          <a:xfrm>
            <a:off x="982575" y="4122225"/>
            <a:ext cx="9726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Реальность (хаос)</a:t>
            </a:r>
            <a:endParaRPr b="0" i="0" sz="20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Декомпозиция</a:t>
            </a:r>
            <a:endParaRPr/>
          </a:p>
        </p:txBody>
      </p:sp>
      <p:sp>
        <p:nvSpPr>
          <p:cNvPr id="653" name="Google Shape;653;p79"/>
          <p:cNvSpPr txBox="1"/>
          <p:nvPr/>
        </p:nvSpPr>
        <p:spPr>
          <a:xfrm>
            <a:off x="972600" y="3461000"/>
            <a:ext cx="97263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Из-за отсутствия опыта и методики, поставленная цель может вызвать фрустрацию (и прокрастинацию).</a:t>
            </a:r>
            <a:endParaRPr b="0" i="0" sz="20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Если фича кажется непонятной - стоит смотреть на нее сквозь пользовательские сценарии.</a:t>
            </a:r>
            <a:endParaRPr b="0" i="0" sz="20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rPr>
              <a:t>Поэтому, если кажется что задача выглядит непонятной или нереальной - надо ее бить на более мелкие задачи и подзадачи.</a:t>
            </a:r>
            <a:endParaRPr b="0" i="0" sz="20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4" name="Google Shape;65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50" y="1612429"/>
            <a:ext cx="11036299" cy="157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0"/>
          <p:cNvSpPr/>
          <p:nvPr/>
        </p:nvSpPr>
        <p:spPr>
          <a:xfrm>
            <a:off x="1115884" y="-247678"/>
            <a:ext cx="9964104" cy="7351143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0"/>
          <p:cNvSpPr txBox="1"/>
          <p:nvPr>
            <p:ph type="title"/>
          </p:nvPr>
        </p:nvSpPr>
        <p:spPr>
          <a:xfrm>
            <a:off x="1557273" y="1682649"/>
            <a:ext cx="9077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Посмотрим на примере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1" name="Google Shape;661;p80"/>
          <p:cNvSpPr txBox="1"/>
          <p:nvPr/>
        </p:nvSpPr>
        <p:spPr>
          <a:xfrm>
            <a:off x="3670381" y="4647710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90" r="9238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68" name="Google Shape;668;p81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69" name="Google Shape;669;p81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70" name="Google Shape;670;p81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ВКонтакте?</a:t>
            </a:r>
            <a:endParaRPr/>
          </a:p>
        </p:txBody>
      </p:sp>
      <p:sp>
        <p:nvSpPr>
          <p:cNvPr id="671" name="Google Shape;671;p81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профиля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Стена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Музыка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Сообщения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Видео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Истории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90" r="9238" t="0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78" name="Google Shape;678;p82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79" name="Google Shape;679;p82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80" name="Google Shape;680;p82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ВКонтакте?</a:t>
            </a:r>
            <a:endParaRPr/>
          </a:p>
        </p:txBody>
      </p:sp>
      <p:sp>
        <p:nvSpPr>
          <p:cNvPr id="681" name="Google Shape;681;p82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профиля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Стена</a:t>
            </a:r>
            <a:endParaRPr strike="sngStrike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Музыка</a:t>
            </a:r>
            <a:endParaRPr strike="sngStrike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Сообщения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Видео</a:t>
            </a:r>
            <a:endParaRPr strike="sngStrike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Истории</a:t>
            </a:r>
            <a:endParaRPr strike="sngStrike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759" r="16759" t="0"/>
          <a:stretch/>
        </p:blipFill>
        <p:spPr>
          <a:xfrm>
            <a:off x="6096000" y="692151"/>
            <a:ext cx="5437188" cy="4182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88" name="Google Shape;688;p83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89" name="Google Shape;689;p83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90" name="Google Shape;690;p83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Youtube?</a:t>
            </a:r>
            <a:endParaRPr/>
          </a:p>
        </p:txBody>
      </p:sp>
      <p:sp>
        <p:nvSpPr>
          <p:cNvPr id="691" name="Google Shape;691;p83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канала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Фоновое проигрывание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Проигрывание видео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Сообщения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Комментарии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История просмотров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759" r="16759" t="0"/>
          <a:stretch/>
        </p:blipFill>
        <p:spPr>
          <a:xfrm>
            <a:off x="6096000" y="692151"/>
            <a:ext cx="5437188" cy="4182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98" name="Google Shape;698;p84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99" name="Google Shape;699;p84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700" name="Google Shape;700;p84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Что можно отнести к MVP Youtube?</a:t>
            </a:r>
            <a:endParaRPr/>
          </a:p>
        </p:txBody>
      </p:sp>
      <p:sp>
        <p:nvSpPr>
          <p:cNvPr id="701" name="Google Shape;701;p84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Страница канала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Фоновое проигрывание</a:t>
            </a:r>
            <a:endParaRPr strike="sngStrike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Проигрывание видео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Сообщения</a:t>
            </a:r>
            <a:endParaRPr strike="sngStrike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Комментарии</a:t>
            </a:r>
            <a:endParaRPr strike="sngStrike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История просмотров</a:t>
            </a:r>
            <a:endParaRPr strike="sng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9"/>
          <p:cNvPicPr preferRelativeResize="0"/>
          <p:nvPr/>
        </p:nvPicPr>
        <p:blipFill rotWithShape="1">
          <a:blip r:embed="rId3">
            <a:alphaModFix/>
          </a:blip>
          <a:srcRect b="26084" l="20473" r="9288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 txBox="1"/>
          <p:nvPr>
            <p:ph type="title"/>
          </p:nvPr>
        </p:nvSpPr>
        <p:spPr>
          <a:xfrm>
            <a:off x="603172" y="1119966"/>
            <a:ext cx="5983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Что было?</a:t>
            </a:r>
            <a:endParaRPr/>
          </a:p>
        </p:txBody>
      </p:sp>
      <p:sp>
        <p:nvSpPr>
          <p:cNvPr id="393" name="Google Shape;393;p49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9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9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5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ru-RU"/>
              <a:t>Назовите ваш любимый сервис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86"/>
          <p:cNvPicPr preferRelativeResize="0"/>
          <p:nvPr/>
        </p:nvPicPr>
        <p:blipFill rotWithShape="1">
          <a:blip r:embed="rId3">
            <a:alphaModFix/>
          </a:blip>
          <a:srcRect b="15146" l="17954" r="98" t="11073"/>
          <a:stretch/>
        </p:blipFill>
        <p:spPr>
          <a:xfrm>
            <a:off x="3309295" y="0"/>
            <a:ext cx="8985894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6"/>
          <p:cNvSpPr txBox="1"/>
          <p:nvPr>
            <p:ph type="title"/>
          </p:nvPr>
        </p:nvSpPr>
        <p:spPr>
          <a:xfrm>
            <a:off x="603172" y="1119966"/>
            <a:ext cx="4621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Немного практики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4" name="Google Shape;714;p86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86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86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86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6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86"/>
          <p:cNvSpPr txBox="1"/>
          <p:nvPr/>
        </p:nvSpPr>
        <p:spPr>
          <a:xfrm>
            <a:off x="603175" y="3384600"/>
            <a:ext cx="300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Идея для проекта</a:t>
            </a:r>
            <a:endParaRPr/>
          </a:p>
        </p:txBody>
      </p:sp>
      <p:sp>
        <p:nvSpPr>
          <p:cNvPr id="726" name="Google Shape;726;p8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Что хочется сделать самим?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Какие есть проблемы, которые никто не решает?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Есть существующий сервис, но каких фич в нем не хватает?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О чем ноют в вашем окружении?:)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На этом шаге так же надо понять “кому это будет полезно”.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И четко понять какую задачу будет выполнять ваш проект.</a:t>
            </a:r>
            <a:endParaRPr/>
          </a:p>
        </p:txBody>
      </p:sp>
      <p:pic>
        <p:nvPicPr>
          <p:cNvPr id="727" name="Google Shape;72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984" y="1773250"/>
            <a:ext cx="5905566" cy="3937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Тут важно еще изучить конкурентов, чтобы понять как вещи надо будет сделать обязательно (если какие-то функциональности есть у всех, наверно это не просто так).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Но главным шагом будет - это понять, чем вы можете выгодно отличаться от конкурентов! На рынке ценится именно уникальность.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И функциональности лучше будет выписать списком, стоит учесть даже самые мелкие вещи (например, какая анимация будет сделана при клике или при ожидании данных). Стоит смотреть на функциональность в этом случае с точки зрения пользователя.</a:t>
            </a:r>
            <a:endParaRPr/>
          </a:p>
        </p:txBody>
      </p:sp>
      <p:sp>
        <p:nvSpPr>
          <p:cNvPr id="734" name="Google Shape;734;p8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Функциональность приложения</a:t>
            </a:r>
            <a:endParaRPr/>
          </a:p>
        </p:txBody>
      </p:sp>
      <p:pic>
        <p:nvPicPr>
          <p:cNvPr id="735" name="Google Shape;73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8684" y="1747825"/>
            <a:ext cx="30480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На этом этапе надо понять на каких экранах какие будут функциональности.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И как экраны (включая диалоги) будут между собой взаимодействовать.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Я бы тут рекомендовал также отражать поведение кнопок “назад” и “вверх”.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На раннем этапе достаточно показывать не конечный дизайн, а можно просто раскадровку или граф переходов.</a:t>
            </a:r>
            <a:endParaRPr/>
          </a:p>
        </p:txBody>
      </p:sp>
      <p:sp>
        <p:nvSpPr>
          <p:cNvPr id="742" name="Google Shape;742;p8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Экраны и навигация</a:t>
            </a:r>
            <a:endParaRPr/>
          </a:p>
        </p:txBody>
      </p:sp>
      <p:pic>
        <p:nvPicPr>
          <p:cNvPr id="743" name="Google Shape;74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1759" y="1129800"/>
            <a:ext cx="4613137" cy="521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Отсутствие понимания того, что в каком порядке делается может привести к расфокусировке, что повлечет за собой фрустрацию, прокрастинацию, или реализацию вещей которые не помогают вам двигаться к конечному продукту.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Следует исходить из следующей логики - сначала сделать минимально необходимые вещи для проверки вашей идеи. И назвать это MVP0.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А далее - вы добавляете функциональность, которая улучшает ваш продукт.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План будет оцениваться на РК1, а на защите будет оцениваться сделанный продукт (не обязательно успеть сделать все что было описано в ТЗ).</a:t>
            </a:r>
            <a:endParaRPr/>
          </a:p>
        </p:txBody>
      </p:sp>
      <p:sp>
        <p:nvSpPr>
          <p:cNvPr id="750" name="Google Shape;750;p9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Разработать план действий</a:t>
            </a:r>
            <a:endParaRPr/>
          </a:p>
        </p:txBody>
      </p:sp>
      <p:pic>
        <p:nvPicPr>
          <p:cNvPr id="751" name="Google Shape;75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9" y="1772363"/>
            <a:ext cx="5905565" cy="44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1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2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/>
          <p:nvPr/>
        </p:nvSpPr>
        <p:spPr>
          <a:xfrm>
            <a:off x="1115884" y="-247678"/>
            <a:ext cx="9964104" cy="7351143"/>
          </a:xfrm>
          <a:custGeom>
            <a:rect b="b" l="l" r="r" t="t"/>
            <a:pathLst>
              <a:path extrusionOk="0" h="7351143" w="9964104">
                <a:moveTo>
                  <a:pt x="5742627" y="4064433"/>
                </a:moveTo>
                <a:cubicBezTo>
                  <a:pt x="7520712" y="3808080"/>
                  <a:pt x="8445354" y="2734564"/>
                  <a:pt x="8917727" y="1816039"/>
                </a:cubicBezTo>
                <a:cubicBezTo>
                  <a:pt x="9268180" y="1132859"/>
                  <a:pt x="9421272" y="444334"/>
                  <a:pt x="9487304" y="921"/>
                </a:cubicBezTo>
                <a:lnTo>
                  <a:pt x="9371840" y="921"/>
                </a:lnTo>
                <a:cubicBezTo>
                  <a:pt x="9305991" y="435857"/>
                  <a:pt x="9155481" y="1104478"/>
                  <a:pt x="8814251" y="1767385"/>
                </a:cubicBezTo>
                <a:cubicBezTo>
                  <a:pt x="8058011" y="3237504"/>
                  <a:pt x="6766870" y="3990531"/>
                  <a:pt x="4979194" y="4007486"/>
                </a:cubicBezTo>
                <a:lnTo>
                  <a:pt x="4979194" y="0"/>
                </a:lnTo>
                <a:lnTo>
                  <a:pt x="4864835" y="0"/>
                </a:lnTo>
                <a:lnTo>
                  <a:pt x="4864835" y="7201128"/>
                </a:lnTo>
                <a:cubicBezTo>
                  <a:pt x="1844487" y="7150631"/>
                  <a:pt x="198651" y="3079195"/>
                  <a:pt x="114358" y="0"/>
                </a:cubicBezTo>
                <a:lnTo>
                  <a:pt x="0" y="0"/>
                </a:lnTo>
                <a:cubicBezTo>
                  <a:pt x="85584" y="3146646"/>
                  <a:pt x="1790628" y="7316496"/>
                  <a:pt x="4922015" y="7316496"/>
                </a:cubicBezTo>
                <a:lnTo>
                  <a:pt x="4980116" y="7316496"/>
                </a:lnTo>
                <a:lnTo>
                  <a:pt x="4980116" y="4122671"/>
                </a:lnTo>
                <a:cubicBezTo>
                  <a:pt x="7095743" y="4143865"/>
                  <a:pt x="8397213" y="5252397"/>
                  <a:pt x="9118038" y="6185111"/>
                </a:cubicBezTo>
                <a:cubicBezTo>
                  <a:pt x="9396943" y="6548301"/>
                  <a:pt x="9637980" y="6939006"/>
                  <a:pt x="9837389" y="7351144"/>
                </a:cubicBezTo>
                <a:lnTo>
                  <a:pt x="9964105" y="7351144"/>
                </a:lnTo>
                <a:cubicBezTo>
                  <a:pt x="9757245" y="6914918"/>
                  <a:pt x="9504809" y="6501767"/>
                  <a:pt x="9211000" y="6118581"/>
                </a:cubicBezTo>
                <a:cubicBezTo>
                  <a:pt x="8565430" y="5282252"/>
                  <a:pt x="7463164" y="4306781"/>
                  <a:pt x="5743365" y="40644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0"/>
          <p:cNvSpPr txBox="1"/>
          <p:nvPr>
            <p:ph type="title"/>
          </p:nvPr>
        </p:nvSpPr>
        <p:spPr>
          <a:xfrm>
            <a:off x="1557273" y="1682649"/>
            <a:ext cx="9077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Что делали в прошлом семестре?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4" name="Google Shape;404;p50"/>
          <p:cNvSpPr txBox="1"/>
          <p:nvPr/>
        </p:nvSpPr>
        <p:spPr>
          <a:xfrm>
            <a:off x="3670381" y="4647710"/>
            <a:ext cx="4851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запомнили?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603171" y="1119966"/>
            <a:ext cx="750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Что предстоит</a:t>
            </a:r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1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1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2"/>
          <p:cNvPicPr preferRelativeResize="0"/>
          <p:nvPr/>
        </p:nvPicPr>
        <p:blipFill rotWithShape="1">
          <a:blip r:embed="rId3">
            <a:alphaModFix/>
          </a:blip>
          <a:srcRect b="31203" l="72252" r="95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2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Оценка за курс строится из</a:t>
            </a:r>
            <a:endParaRPr/>
          </a:p>
        </p:txBody>
      </p:sp>
      <p:sp>
        <p:nvSpPr>
          <p:cNvPr id="421" name="Google Shape;421;p52"/>
          <p:cNvSpPr txBox="1"/>
          <p:nvPr/>
        </p:nvSpPr>
        <p:spPr>
          <a:xfrm>
            <a:off x="6095999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Написать MVP проекта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2"/>
          <p:cNvSpPr txBox="1"/>
          <p:nvPr/>
        </p:nvSpPr>
        <p:spPr>
          <a:xfrm>
            <a:off x="9112730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 стендапов:)</a:t>
            </a:r>
            <a:b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(по 5 баллов)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2"/>
          <p:cNvSpPr txBox="1"/>
          <p:nvPr/>
        </p:nvSpPr>
        <p:spPr>
          <a:xfrm>
            <a:off x="6095999" y="4602997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рубежных контроля</a:t>
            </a:r>
            <a:b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(по 10 баллов)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2"/>
          <p:cNvSpPr txBox="1"/>
          <p:nvPr/>
        </p:nvSpPr>
        <p:spPr>
          <a:xfrm>
            <a:off x="9112730" y="4602997"/>
            <a:ext cx="26244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Защита проекта</a:t>
            </a:r>
            <a:b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(15 баллов)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2"/>
          <p:cNvSpPr/>
          <p:nvPr/>
        </p:nvSpPr>
        <p:spPr>
          <a:xfrm>
            <a:off x="6096000" y="71850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2"/>
          <p:cNvSpPr/>
          <p:nvPr/>
        </p:nvSpPr>
        <p:spPr>
          <a:xfrm>
            <a:off x="9112731" y="713849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/>
          <p:nvPr/>
        </p:nvSpPr>
        <p:spPr>
          <a:xfrm>
            <a:off x="6096000" y="3709675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2"/>
          <p:cNvSpPr/>
          <p:nvPr/>
        </p:nvSpPr>
        <p:spPr>
          <a:xfrm>
            <a:off x="9112731" y="370502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35" name="Google Shape;435;p53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MVP проекта</a:t>
            </a:r>
            <a:endParaRPr/>
          </a:p>
        </p:txBody>
      </p:sp>
      <p:pic>
        <p:nvPicPr>
          <p:cNvPr id="436" name="Google Shape;436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544" l="0" r="0" t="11537"/>
          <a:stretch/>
        </p:blipFill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37" name="Google Shape;437;p53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38" name="Google Shape;438;p53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Сейчас очень востребованы разработчики, которые имеют опыт работы в команде над живым проектом. Написание проекта позволит получить представление о том, с какими проблемами можно столкнуться в процессе разработки.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Идея проекта - любая, но обязательно клиент-серверная и актуальная:)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 семестр сложно написать законченный проект, поэтому достаточен MVP (Минимально жизнеспособный продукт), в котором реализована главная функциональность.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663" r="6664" t="0"/>
          <a:stretch/>
        </p:blipFill>
        <p:spPr>
          <a:xfrm>
            <a:off x="6096000" y="692151"/>
            <a:ext cx="5437189" cy="41821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45" name="Google Shape;445;p54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46" name="Google Shape;446;p54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47" name="Google Shape;447;p54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Stand-up meeting</a:t>
            </a:r>
            <a:endParaRPr/>
          </a:p>
        </p:txBody>
      </p:sp>
      <p:sp>
        <p:nvSpPr>
          <p:cNvPr id="448" name="Google Shape;448;p54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Встречи команды и ментора.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На них следует делиться прогрессом, проблемами. Строить планы на следующую неделю.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Главные вопросы, на которые стоит ответить: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Что делал?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Что буду делать?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Какие проблемы возникли?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Работа будет оцениваться индивидуально: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Сколько было сделано пул реквестов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Сколько было влито пул реквестов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Насколько большие задачи были сделаны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/>
              <a:t>Даты проведения: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каждую неделю с </a:t>
            </a:r>
            <a:r>
              <a:rPr b="1" lang="ru-RU"/>
              <a:t>25.02.2025 </a:t>
            </a:r>
            <a:r>
              <a:rPr lang="ru-RU"/>
              <a:t>до </a:t>
            </a:r>
            <a:r>
              <a:rPr b="1" lang="ru-RU"/>
              <a:t>17.05.2025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